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2023/7/10</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r>
              <a:rPr lang="en-US" altLang="zh-CN" sz="2800" spc="-52" dirty="0">
                <a:solidFill>
                  <a:srgbClr val="C00000"/>
                </a:solidFill>
                <a:latin typeface="Futura Medium" panose="020B0602020204020303" pitchFamily="34" charset="-79"/>
                <a:cs typeface="Futura Medium" panose="020B0602020204020303" pitchFamily="34" charset="-79"/>
              </a:rPr>
              <a:t>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Gill Sans MT" panose="020B0502020104020203" pitchFamily="34" charset="0"/>
                <a:ea typeface="+mj-ea"/>
              </a:rPr>
              <a:t>跨设备的边将被自动替换成 </a:t>
            </a:r>
            <a:r>
              <a:rPr lang="en-US" sz="2000" b="1" spc="-1" dirty="0">
                <a:solidFill>
                  <a:srgbClr val="34393C"/>
                </a:solidFill>
                <a:latin typeface="Gill Sans MT" panose="020B0502020104020203" pitchFamily="34" charset="0"/>
                <a:ea typeface="+mj-ea"/>
              </a:rPr>
              <a:t>Send/Recv </a:t>
            </a:r>
            <a:r>
              <a:rPr lang="zh-CN" altLang="en-US" sz="2000" b="1" spc="-1" dirty="0">
                <a:solidFill>
                  <a:srgbClr val="34393C"/>
                </a:solidFill>
                <a:latin typeface="Gill Sans MT" panose="020B0502020104020203" pitchFamily="34" charset="0"/>
                <a:ea typeface="+mj-ea"/>
              </a:rPr>
              <a:t>算子</a:t>
            </a:r>
            <a:r>
              <a:rPr lang="zh-CN" altLang="en-US" sz="2000" spc="-1" dirty="0">
                <a:solidFill>
                  <a:srgbClr val="34393C"/>
                </a:solidFill>
                <a:latin typeface="Gill Sans MT" panose="020B0502020104020203" pitchFamily="34" charset="0"/>
                <a:ea typeface="+mj-ea"/>
              </a:rPr>
              <a:t>或者是通过 </a:t>
            </a:r>
            <a:r>
              <a:rPr lang="zh-CN" altLang="en-US" sz="2000" b="1" dirty="0">
                <a:solidFill>
                  <a:srgbClr val="34393C"/>
                </a:solidFill>
                <a:latin typeface="Gill Sans MT" panose="020B0502020104020203" pitchFamily="34" charset="0"/>
                <a:ea typeface="+mj-ea"/>
              </a:rPr>
              <a:t>通讯原语 </a:t>
            </a:r>
            <a:r>
              <a:rPr lang="zh-CN" altLang="en-US" sz="2000" dirty="0">
                <a:solidFill>
                  <a:srgbClr val="34393C"/>
                </a:solidFill>
                <a:latin typeface="Gill Sans MT" panose="020B0502020104020203" pitchFamily="34" charset="0"/>
                <a:ea typeface="+mj-ea"/>
              </a:rPr>
              <a:t>进行数据传输</a:t>
            </a:r>
            <a:endParaRPr lang="en-US" sz="2000" spc="-1" dirty="0">
              <a:solidFill>
                <a:srgbClr val="34393C"/>
              </a:solidFill>
              <a:latin typeface="Gill Sans MT" panose="020B0502020104020203" pitchFamily="34" charset="0"/>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latin typeface="Gill Sans MT" panose="020B0502020104020203" pitchFamily="34" charset="0"/>
              </a:rPr>
              <a:t>计算图切分</a:t>
            </a:r>
            <a:r>
              <a:rPr lang="zh-CN" altLang="en-US" sz="2000" dirty="0">
                <a:solidFill>
                  <a:srgbClr val="34393C"/>
                </a:solidFill>
                <a:latin typeface="Gill Sans MT" panose="020B0502020104020203" pitchFamily="34" charset="0"/>
              </a:rPr>
              <a:t>：给定一个计算图，将计算图切分后（单算子</a:t>
            </a:r>
            <a:r>
              <a:rPr lang="en-US" altLang="zh-CN" sz="2000" dirty="0">
                <a:solidFill>
                  <a:srgbClr val="34393C"/>
                </a:solidFill>
                <a:latin typeface="Gill Sans MT" panose="020B0502020104020203" pitchFamily="34" charset="0"/>
              </a:rPr>
              <a:t>/</a:t>
            </a:r>
            <a:r>
              <a:rPr lang="zh-CN" altLang="en-US" sz="2000" dirty="0">
                <a:solidFill>
                  <a:srgbClr val="34393C"/>
                </a:solidFill>
                <a:latin typeface="Gill Sans MT" panose="020B0502020104020203" pitchFamily="34" charset="0"/>
              </a:rPr>
              <a:t>子图）放置到多设备上，每个设备拥有计算图的一部分。</a:t>
            </a:r>
          </a:p>
          <a:p>
            <a:r>
              <a:rPr lang="zh-CN" altLang="en-US" sz="2000" b="1" dirty="0">
                <a:solidFill>
                  <a:srgbClr val="34393C"/>
                </a:solidFill>
                <a:latin typeface="Gill Sans MT" panose="020B0502020104020203" pitchFamily="34" charset="0"/>
              </a:rPr>
              <a:t>插入跨设备通信</a:t>
            </a:r>
            <a:r>
              <a:rPr lang="zh-CN" altLang="en-US" sz="2000" dirty="0">
                <a:solidFill>
                  <a:srgbClr val="34393C"/>
                </a:solidFill>
                <a:latin typeface="Gill Sans MT" panose="020B0502020104020203" pitchFamily="34" charset="0"/>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sz="2800" spc="-52" dirty="0">
                <a:latin typeface="Futura Medium" panose="020B0602020204020303" pitchFamily="34" charset="-79"/>
                <a:cs typeface="Futura Medium" panose="020B0602020204020303" pitchFamily="34" charset="-79"/>
                <a:sym typeface="Huawei Sans" panose="020C0503030203020204" pitchFamily="34" charset="0"/>
              </a:rPr>
              <a:t>Summary</a:t>
            </a:r>
            <a:endParaRPr lang="zh-CN" altLang="en-US" sz="2800" spc="-52" dirty="0">
              <a:latin typeface="Futura Medium" panose="020B0602020204020303" pitchFamily="34" charset="-79"/>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Segoe UI Semibold"/>
              </a:rPr>
              <a:t>图优化</a:t>
            </a:r>
            <a:endParaRPr lang="en-US" sz="2800" b="0" spc="-1" dirty="0">
              <a:solidFill>
                <a:srgbClr val="C00000"/>
              </a:solidFill>
              <a:latin typeface="Segoe UI"/>
            </a:endParaRPr>
          </a:p>
        </p:txBody>
      </p:sp>
      <p:sp>
        <p:nvSpPr>
          <p:cNvPr id="1359" name="PlaceHolder 2"/>
          <p:cNvSpPr>
            <a:spLocks noGrp="1"/>
          </p:cNvSpPr>
          <p:nvPr>
            <p:ph sz="half" idx="1"/>
          </p:nvPr>
        </p:nvSpPr>
        <p:spPr>
          <a:xfrm>
            <a:off x="553765" y="1806246"/>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Gill Sans MT" panose="020B0502020104020203" pitchFamily="34" charset="0"/>
                <a:ea typeface="+mj-ea"/>
              </a:rPr>
              <a:t>计算图的出现允许 </a:t>
            </a:r>
            <a:r>
              <a:rPr lang="en-US" altLang="zh-CN" sz="2000" b="0" spc="-1" dirty="0">
                <a:solidFill>
                  <a:srgbClr val="34393C"/>
                </a:solidFill>
                <a:latin typeface="Gill Sans MT" panose="020B0502020104020203" pitchFamily="34" charset="0"/>
                <a:ea typeface="+mj-ea"/>
              </a:rPr>
              <a:t>AI</a:t>
            </a:r>
            <a:r>
              <a:rPr lang="zh-CN" altLang="en-US" sz="2000" b="0" spc="-1" dirty="0">
                <a:solidFill>
                  <a:srgbClr val="34393C"/>
                </a:solidFill>
                <a:latin typeface="Gill Sans MT" panose="020B0502020104020203" pitchFamily="34" charset="0"/>
                <a:ea typeface="+mj-ea"/>
              </a:rPr>
              <a:t> 框架在执行前看到深度学习模型定义全局信息</a:t>
            </a:r>
            <a:endParaRPr lang="en-US" sz="2000" b="0" spc="-1" dirty="0">
              <a:solidFill>
                <a:srgbClr val="34393C"/>
              </a:solidFill>
              <a:latin typeface="Gill Sans MT" panose="020B0502020104020203" pitchFamily="34" charset="0"/>
              <a:ea typeface="+mj-ea"/>
            </a:endParaRPr>
          </a:p>
          <a:p>
            <a:pPr>
              <a:spcBef>
                <a:spcPts val="561"/>
              </a:spcBef>
              <a:buClr>
                <a:srgbClr val="1A1A1A"/>
              </a:buClr>
              <a:buSzPct val="90000"/>
            </a:pPr>
            <a:r>
              <a:rPr lang="zh-CN" altLang="en-US" sz="2000" spc="-1" dirty="0">
                <a:solidFill>
                  <a:srgbClr val="34393C"/>
                </a:solidFill>
                <a:latin typeface="Gill Sans MT" panose="020B0502020104020203" pitchFamily="34" charset="0"/>
                <a:ea typeface="+mj-ea"/>
              </a:rPr>
              <a:t>计算</a:t>
            </a:r>
            <a:r>
              <a:rPr lang="zh-CN" altLang="en-US" sz="2000" b="0" spc="-1" dirty="0">
                <a:solidFill>
                  <a:srgbClr val="34393C"/>
                </a:solidFill>
                <a:latin typeface="Gill Sans MT" panose="020B0502020104020203" pitchFamily="34" charset="0"/>
                <a:ea typeface="+mj-ea"/>
              </a:rPr>
              <a:t>图作为 </a:t>
            </a:r>
            <a:r>
              <a:rPr lang="en-US" altLang="zh-CN" sz="2000" b="0" spc="-1" dirty="0">
                <a:solidFill>
                  <a:srgbClr val="34393C"/>
                </a:solidFill>
                <a:latin typeface="Gill Sans MT" panose="020B0502020104020203" pitchFamily="34" charset="0"/>
                <a:ea typeface="+mj-ea"/>
              </a:rPr>
              <a:t>AI</a:t>
            </a:r>
            <a:r>
              <a:rPr lang="zh-CN" altLang="en-US" sz="2000" b="0" spc="-1" dirty="0">
                <a:solidFill>
                  <a:srgbClr val="34393C"/>
                </a:solidFill>
                <a:latin typeface="Gill Sans MT" panose="020B0502020104020203" pitchFamily="34" charset="0"/>
                <a:ea typeface="+mj-ea"/>
              </a:rPr>
              <a:t> 框架中的高层中间表示，可以通过图优化 </a:t>
            </a:r>
            <a:r>
              <a:rPr lang="en-US" sz="2000" b="0" spc="-1" dirty="0">
                <a:solidFill>
                  <a:srgbClr val="34393C"/>
                </a:solidFill>
                <a:latin typeface="Gill Sans MT" panose="020B0502020104020203" pitchFamily="34" charset="0"/>
                <a:ea typeface="+mj-ea"/>
              </a:rPr>
              <a:t>Pass</a:t>
            </a:r>
            <a:r>
              <a:rPr lang="zh-CN" altLang="en-US" sz="2000" b="0" spc="-1" dirty="0">
                <a:solidFill>
                  <a:srgbClr val="34393C"/>
                </a:solidFill>
                <a:latin typeface="Gill Sans MT" panose="020B0502020104020203" pitchFamily="34" charset="0"/>
                <a:ea typeface="+mj-ea"/>
              </a:rPr>
              <a:t> 去化简计算图或提高执行效率</a:t>
            </a:r>
            <a:endParaRPr lang="en-US" sz="2000" b="0" spc="-1" dirty="0">
              <a:solidFill>
                <a:srgbClr val="34393C"/>
              </a:solidFill>
              <a:latin typeface="Gill Sans MT" panose="020B0502020104020203" pitchFamily="34" charset="0"/>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437112"/>
            <a:ext cx="5618762" cy="961225"/>
          </a:xfrm>
          <a:prstGeom prst="rect">
            <a:avLst/>
          </a:prstGeom>
        </p:spPr>
        <p:txBody>
          <a:bodyPr wrap="square">
            <a:spAutoFit/>
          </a:bodyPr>
          <a:lstStyle/>
          <a:p>
            <a:pPr>
              <a:lnSpc>
                <a:spcPct val="150000"/>
              </a:lnSpc>
            </a:pPr>
            <a:r>
              <a:rPr lang="zh-CN" altLang="en-US" sz="2000" dirty="0">
                <a:solidFill>
                  <a:srgbClr val="34393C"/>
                </a:solidFill>
                <a:latin typeface="Gill Sans MT" panose="020B0502020104020203" pitchFamily="34" charset="0"/>
                <a:ea typeface="+mj-ea"/>
              </a:rPr>
              <a:t>利用反向微分计算梯度通常实现为数据流图上的一个优化 </a:t>
            </a:r>
            <a:r>
              <a:rPr lang="en-US" altLang="zh-CN" sz="2000" dirty="0">
                <a:solidFill>
                  <a:srgbClr val="34393C"/>
                </a:solidFill>
                <a:latin typeface="Gill Sans MT" panose="020B0502020104020203" pitchFamily="34" charset="0"/>
                <a:ea typeface="+mj-ea"/>
              </a:rPr>
              <a:t>Pass</a:t>
            </a:r>
            <a:endParaRPr lang="zh-CN" altLang="en-US" sz="2000" dirty="0">
              <a:solidFill>
                <a:srgbClr val="34393C"/>
              </a:solidFill>
              <a:latin typeface="Gill Sans MT" panose="020B0502020104020203" pitchFamily="34" charset="0"/>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Segoe UI Semibold"/>
              </a:rPr>
              <a:t>图优化</a:t>
            </a:r>
            <a:endParaRPr lang="en-US" altLang="en-US" sz="2800" spc="-52" dirty="0">
              <a:solidFill>
                <a:srgbClr val="C00000"/>
              </a:solidFill>
              <a:latin typeface="Segoe UI Semibold"/>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Segoe UI Semibold"/>
              </a:rPr>
              <a:t>计算图的调度与执行</a:t>
            </a:r>
            <a:endParaRPr lang="en-US" altLang="en-US" sz="2800" spc="-52" dirty="0">
              <a:solidFill>
                <a:srgbClr val="C00000"/>
              </a:solidFill>
              <a:latin typeface="Segoe UI Semibold"/>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Gill Sans MT" panose="020B0502020104020203" pitchFamily="34" charset="0"/>
                <a:ea typeface="+mj-ea"/>
              </a:rPr>
              <a:t>根据依赖关系，依次调度运行代码</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Log</a:t>
            </a:r>
            <a:r>
              <a:rPr lang="en-US" sz="2000" b="0" spc="-1" dirty="0">
                <a:solidFill>
                  <a:srgbClr val="34393C"/>
                </a:solidFill>
                <a:latin typeface="Gill Sans MT" panose="020B0502020104020203" pitchFamily="34" charset="0"/>
                <a:ea typeface="+mj-ea"/>
              </a:rPr>
              <a:t>(</a:t>
            </a:r>
            <a:r>
              <a:rPr lang="en-US" altLang="zh-CN" sz="2000" b="0" spc="-1" dirty="0">
                <a:solidFill>
                  <a:srgbClr val="34393C"/>
                </a:solidFill>
                <a:latin typeface="Gill Sans MT" panose="020B0502020104020203" pitchFamily="34" charset="0"/>
                <a:ea typeface="+mj-ea"/>
              </a:rPr>
              <a:t>v_(-1),</a:t>
            </a:r>
            <a:r>
              <a:rPr lang="zh-CN" altLang="en-US" sz="2000" b="0" spc="-1" dirty="0">
                <a:solidFill>
                  <a:srgbClr val="34393C"/>
                </a:solidFill>
                <a:latin typeface="Gill Sans MT" panose="020B0502020104020203" pitchFamily="34" charset="0"/>
                <a:ea typeface="+mj-ea"/>
              </a:rPr>
              <a:t> </a:t>
            </a:r>
            <a:r>
              <a:rPr lang="en-US" altLang="zh-CN" sz="2000" b="0" spc="-1" dirty="0">
                <a:solidFill>
                  <a:srgbClr val="34393C"/>
                </a:solidFill>
                <a:latin typeface="Gill Sans MT" panose="020B0502020104020203" pitchFamily="34" charset="0"/>
                <a:ea typeface="+mj-ea"/>
              </a:rPr>
              <a:t>2</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v1</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Gill Sans MT" panose="020B0502020104020203" pitchFamily="34" charset="0"/>
                <a:ea typeface="+mj-ea"/>
              </a:rPr>
              <a:t>Mul</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v_(-1)</a:t>
            </a:r>
            <a:r>
              <a:rPr lang="en-US" sz="2000" b="0" spc="-1" dirty="0">
                <a:solidFill>
                  <a:srgbClr val="34393C"/>
                </a:solidFill>
                <a:latin typeface="Gill Sans MT" panose="020B0502020104020203" pitchFamily="34" charset="0"/>
                <a:ea typeface="+mj-ea"/>
              </a:rPr>
              <a:t>, </a:t>
            </a:r>
            <a:r>
              <a:rPr lang="en-US" altLang="zh-CN" sz="2000" spc="-1" dirty="0">
                <a:solidFill>
                  <a:srgbClr val="34393C"/>
                </a:solidFill>
                <a:latin typeface="Gill Sans MT" panose="020B0502020104020203" pitchFamily="34" charset="0"/>
                <a:ea typeface="+mj-ea"/>
              </a:rPr>
              <a:t>v0</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v2</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Sin</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v0</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v3</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Add</a:t>
            </a:r>
            <a:r>
              <a:rPr lang="en-US" sz="2000" b="0" spc="-1" dirty="0">
                <a:solidFill>
                  <a:srgbClr val="34393C"/>
                </a:solidFill>
                <a:latin typeface="Gill Sans MT" panose="020B0502020104020203" pitchFamily="34" charset="0"/>
                <a:ea typeface="+mj-ea"/>
              </a:rPr>
              <a:t>(</a:t>
            </a:r>
            <a:r>
              <a:rPr lang="en-US" altLang="zh-CN" sz="2000" spc="-1" dirty="0">
                <a:solidFill>
                  <a:srgbClr val="34393C"/>
                </a:solidFill>
                <a:latin typeface="Gill Sans MT" panose="020B0502020104020203" pitchFamily="34" charset="0"/>
                <a:ea typeface="+mj-ea"/>
              </a:rPr>
              <a:t>v1,</a:t>
            </a:r>
            <a:r>
              <a:rPr lang="zh-CN" altLang="en-US" sz="2000" spc="-1" dirty="0">
                <a:solidFill>
                  <a:srgbClr val="34393C"/>
                </a:solidFill>
                <a:latin typeface="Gill Sans MT" panose="020B0502020104020203" pitchFamily="34" charset="0"/>
                <a:ea typeface="+mj-ea"/>
              </a:rPr>
              <a:t> </a:t>
            </a:r>
            <a:r>
              <a:rPr lang="en-US" altLang="zh-CN" sz="2000" spc="-1" dirty="0">
                <a:solidFill>
                  <a:srgbClr val="34393C"/>
                </a:solidFill>
                <a:latin typeface="Gill Sans MT" panose="020B0502020104020203" pitchFamily="34" charset="0"/>
                <a:ea typeface="+mj-ea"/>
              </a:rPr>
              <a:t>v2</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v4</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Gill Sans MT" panose="020B0502020104020203" pitchFamily="34" charset="0"/>
                <a:ea typeface="+mj-ea"/>
              </a:rPr>
              <a:t>Sub</a:t>
            </a:r>
            <a:r>
              <a:rPr lang="en-US" sz="2000" b="0" spc="-1" dirty="0">
                <a:solidFill>
                  <a:srgbClr val="34393C"/>
                </a:solidFill>
                <a:latin typeface="Gill Sans MT" panose="020B0502020104020203" pitchFamily="34" charset="0"/>
                <a:ea typeface="+mj-ea"/>
              </a:rPr>
              <a:t>(</a:t>
            </a:r>
            <a:r>
              <a:rPr lang="en-US" altLang="zh-CN" sz="2000" b="0" spc="-1" dirty="0">
                <a:solidFill>
                  <a:srgbClr val="34393C"/>
                </a:solidFill>
                <a:latin typeface="Gill Sans MT" panose="020B0502020104020203" pitchFamily="34" charset="0"/>
                <a:ea typeface="+mj-ea"/>
              </a:rPr>
              <a:t>v4,</a:t>
            </a:r>
            <a:r>
              <a:rPr lang="zh-CN" altLang="en-US" sz="2000" b="0" spc="-1" dirty="0">
                <a:solidFill>
                  <a:srgbClr val="34393C"/>
                </a:solidFill>
                <a:latin typeface="Gill Sans MT" panose="020B0502020104020203" pitchFamily="34" charset="0"/>
                <a:ea typeface="+mj-ea"/>
              </a:rPr>
              <a:t> </a:t>
            </a:r>
            <a:r>
              <a:rPr lang="en-US" altLang="zh-CN" sz="2000" b="0" spc="-1" dirty="0">
                <a:solidFill>
                  <a:srgbClr val="34393C"/>
                </a:solidFill>
                <a:latin typeface="Gill Sans MT" panose="020B0502020104020203" pitchFamily="34" charset="0"/>
                <a:ea typeface="+mj-ea"/>
              </a:rPr>
              <a:t>v3</a:t>
            </a:r>
            <a:r>
              <a:rPr lang="en-US" sz="2000" b="0" spc="-1" dirty="0">
                <a:solidFill>
                  <a:srgbClr val="34393C"/>
                </a:solidFill>
                <a:latin typeface="Gill Sans MT" panose="020B0502020104020203" pitchFamily="34" charset="0"/>
                <a:ea typeface="+mj-ea"/>
              </a:rPr>
              <a:t>) -&gt; </a:t>
            </a:r>
            <a:r>
              <a:rPr lang="en-US" altLang="zh-CN" sz="2000" b="0" spc="-1" dirty="0">
                <a:solidFill>
                  <a:srgbClr val="34393C"/>
                </a:solidFill>
                <a:latin typeface="Gill Sans MT" panose="020B0502020104020203" pitchFamily="34" charset="0"/>
                <a:ea typeface="+mj-ea"/>
              </a:rPr>
              <a:t>v5</a:t>
            </a:r>
            <a:endParaRPr lang="en-US" sz="2000" b="0" spc="-1" dirty="0">
              <a:solidFill>
                <a:srgbClr val="34393C"/>
              </a:solidFill>
              <a:latin typeface="Gill Sans MT" panose="020B0502020104020203" pitchFamily="34" charset="0"/>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Gill Sans MT" panose="020B0502020104020203" pitchFamily="34" charset="0"/>
                <a:ea typeface="+mj-ea"/>
              </a:rPr>
              <a:t>Sub_grad</a:t>
            </a:r>
            <a:r>
              <a:rPr lang="en-US" altLang="zh-CN" sz="2000" b="0" spc="-1" dirty="0">
                <a:solidFill>
                  <a:schemeClr val="bg2">
                    <a:lumMod val="75000"/>
                  </a:schemeClr>
                </a:solidFill>
                <a:latin typeface="Gill Sans MT" panose="020B0502020104020203" pitchFamily="34" charset="0"/>
                <a:ea typeface="+mj-ea"/>
              </a:rPr>
              <a:t>(</a:t>
            </a:r>
            <a:r>
              <a:rPr lang="en-US" altLang="zh-CN" sz="2000" spc="-1" dirty="0">
                <a:solidFill>
                  <a:schemeClr val="bg2">
                    <a:lumMod val="75000"/>
                  </a:schemeClr>
                </a:solidFill>
                <a:latin typeface="Gill Sans MT" panose="020B0502020104020203" pitchFamily="34" charset="0"/>
                <a:ea typeface="+mj-ea"/>
              </a:rPr>
              <a:t>v5</a:t>
            </a:r>
            <a:r>
              <a:rPr lang="en-US" sz="2000" b="0" spc="-1" dirty="0">
                <a:solidFill>
                  <a:schemeClr val="bg2">
                    <a:lumMod val="75000"/>
                  </a:schemeClr>
                </a:solidFill>
                <a:latin typeface="Gill Sans MT" panose="020B0502020104020203" pitchFamily="34" charset="0"/>
                <a:ea typeface="+mj-ea"/>
              </a:rPr>
              <a:t>, </a:t>
            </a:r>
            <a:r>
              <a:rPr lang="en-US" altLang="zh-CN" sz="2000" b="0" spc="-1" dirty="0">
                <a:solidFill>
                  <a:schemeClr val="bg2">
                    <a:lumMod val="75000"/>
                  </a:schemeClr>
                </a:solidFill>
                <a:latin typeface="Gill Sans MT" panose="020B0502020104020203" pitchFamily="34" charset="0"/>
                <a:ea typeface="+mj-ea"/>
              </a:rPr>
              <a:t>v5_delta</a:t>
            </a:r>
            <a:r>
              <a:rPr lang="en-US" sz="2000" b="0" spc="-1" dirty="0">
                <a:solidFill>
                  <a:schemeClr val="bg2">
                    <a:lumMod val="75000"/>
                  </a:schemeClr>
                </a:solidFill>
                <a:latin typeface="Gill Sans MT" panose="020B0502020104020203" pitchFamily="34" charset="0"/>
                <a:ea typeface="+mj-ea"/>
              </a:rPr>
              <a:t>) -&gt; </a:t>
            </a:r>
            <a:r>
              <a:rPr lang="en-US" altLang="zh-CN" sz="2000" spc="-1" dirty="0">
                <a:solidFill>
                  <a:schemeClr val="bg2">
                    <a:lumMod val="75000"/>
                  </a:schemeClr>
                </a:solidFill>
                <a:latin typeface="Gill Sans MT" panose="020B0502020104020203" pitchFamily="34" charset="0"/>
                <a:ea typeface="+mj-ea"/>
              </a:rPr>
              <a:t>v4</a:t>
            </a:r>
            <a:r>
              <a:rPr lang="en-US" sz="2000" b="0" spc="-1" dirty="0">
                <a:solidFill>
                  <a:schemeClr val="bg2">
                    <a:lumMod val="75000"/>
                  </a:schemeClr>
                </a:solidFill>
                <a:latin typeface="Gill Sans MT" panose="020B0502020104020203" pitchFamily="34" charset="0"/>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Gill Sans MT" panose="020B0502020104020203" pitchFamily="34" charset="0"/>
                <a:ea typeface="+mj-ea"/>
              </a:rPr>
              <a:t>….</a:t>
            </a:r>
            <a:endParaRPr lang="en-US" sz="2000" b="0" spc="-1" dirty="0">
              <a:solidFill>
                <a:schemeClr val="bg2">
                  <a:lumMod val="75000"/>
                </a:schemeClr>
              </a:solidFill>
              <a:latin typeface="Gill Sans MT" panose="020B0502020104020203" pitchFamily="34" charset="0"/>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cstate="screen">
              <a:extLst>
                <a:ext uri="{28A0092B-C50C-407E-A947-70E740481C1C}">
                  <a14:useLocalDpi xmlns:a14="http://schemas.microsoft.com/office/drawing/2010/main"/>
                </a:ext>
              </a:extLst>
            </a:blip>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计算图的单设备算子间调度（</a:t>
            </a:r>
            <a:r>
              <a:rPr lang="en-US" altLang="zh-CN" sz="2800" spc="-52" dirty="0">
                <a:solidFill>
                  <a:srgbClr val="C00000"/>
                </a:solidFill>
                <a:latin typeface="Futura Medium" panose="020B0602020204020303" pitchFamily="34" charset="-79"/>
                <a:cs typeface="Futura Medium" panose="020B0602020204020303" pitchFamily="34" charset="-79"/>
              </a:rPr>
              <a:t>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计算图准确的描述了算子之间的依赖关系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a:solidFill>
                  <a:srgbClr val="34393C"/>
                </a:solidFill>
                <a:latin typeface="+mj-ea"/>
                <a:ea typeface="+mj-ea"/>
              </a:rPr>
              <a:t>根据</a:t>
            </a:r>
            <a:r>
              <a:rPr lang="zh-CN" altLang="en-US" sz="2000" spc="-1">
                <a:solidFill>
                  <a:srgbClr val="34393C"/>
                </a:solidFill>
                <a:latin typeface="+mj-ea"/>
                <a:ea typeface="+mj-ea"/>
              </a:rPr>
              <a:t>计算</a:t>
            </a:r>
            <a:r>
              <a:rPr lang="zh-CN" altLang="en-US" sz="2000" b="0" spc="-1">
                <a:solidFill>
                  <a:srgbClr val="34393C"/>
                </a:solidFill>
                <a:latin typeface="+mj-ea"/>
                <a:ea typeface="+mj-ea"/>
              </a:rPr>
              <a:t>图</a:t>
            </a:r>
            <a:r>
              <a:rPr lang="zh-CN" altLang="en-US" sz="2000" b="0" spc="-1" dirty="0">
                <a:solidFill>
                  <a:srgbClr val="34393C"/>
                </a:solidFill>
                <a:latin typeface="+mj-ea"/>
                <a:ea typeface="+mj-ea"/>
              </a:rPr>
              <a:t>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计算图的单设备算子间调度（</a:t>
            </a:r>
            <a:r>
              <a:rPr lang="en-US" altLang="zh-CN" sz="2800" spc="-52" dirty="0">
                <a:solidFill>
                  <a:srgbClr val="C00000"/>
                </a:solidFill>
                <a:latin typeface="Futura Medium" panose="020B0602020204020303" pitchFamily="34" charset="-79"/>
                <a:cs typeface="Futura Medium" panose="020B0602020204020303" pitchFamily="34" charset="-79"/>
              </a:rPr>
              <a:t>II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r>
              <a:rPr lang="zh-CN" altLang="en-US" sz="2800" spc="-52" dirty="0">
                <a:solidFill>
                  <a:srgbClr val="C00000"/>
                </a:solidFill>
                <a:latin typeface="Futura Medium" panose="020B0602020204020303" pitchFamily="34" charset="-79"/>
                <a:cs typeface="Futura Medium" panose="020B0602020204020303" pitchFamily="34" charset="-79"/>
              </a:rPr>
              <a:t>计算图的切分与多设备执行（</a:t>
            </a:r>
            <a:r>
              <a:rPr lang="en-US" altLang="zh-CN" sz="2800" spc="-52" dirty="0">
                <a:solidFill>
                  <a:srgbClr val="C00000"/>
                </a:solidFill>
                <a:latin typeface="Futura Medium" panose="020B0602020204020303" pitchFamily="34" charset="-79"/>
                <a:cs typeface="Futura Medium" panose="020B0602020204020303" pitchFamily="34" charset="-79"/>
              </a:rPr>
              <a:t>I</a:t>
            </a:r>
            <a:r>
              <a:rPr lang="zh-CN" altLang="en-US" sz="2800" spc="-52" dirty="0">
                <a:solidFill>
                  <a:srgbClr val="C00000"/>
                </a:solidFill>
                <a:latin typeface="Futura Medium" panose="020B0602020204020303" pitchFamily="34" charset="-79"/>
                <a:cs typeface="Futura Medium" panose="020B0602020204020303" pitchFamily="34" charset="-79"/>
              </a:rPr>
              <a:t>）</a:t>
            </a:r>
            <a:endParaRPr lang="en-US" altLang="en-US" sz="2800" spc="-52" dirty="0">
              <a:solidFill>
                <a:srgbClr val="C00000"/>
              </a:solidFill>
              <a:latin typeface="Futura Medium" panose="020B0602020204020303" pitchFamily="34" charset="-79"/>
              <a:cs typeface="Futura Medium" panose="020B0602020204020303" pitchFamily="34" charset="-79"/>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Gill Sans MT" panose="020B0502020104020203" pitchFamily="34" charset="0"/>
                <a:ea typeface="+mj-ea"/>
              </a:rPr>
              <a:t>GoogleNet</a:t>
            </a:r>
            <a:r>
              <a:rPr lang="zh-CN" altLang="en-US" spc="-1" dirty="0">
                <a:solidFill>
                  <a:srgbClr val="34393C"/>
                </a:solidFill>
                <a:latin typeface="Gill Sans MT" panose="020B0502020104020203" pitchFamily="34" charset="0"/>
                <a:ea typeface="+mj-ea"/>
              </a:rPr>
              <a:t> </a:t>
            </a:r>
            <a:r>
              <a:rPr lang="en-US" altLang="zh-CN" spc="-1" dirty="0">
                <a:solidFill>
                  <a:srgbClr val="34393C"/>
                </a:solidFill>
                <a:latin typeface="Gill Sans MT" panose="020B0502020104020203" pitchFamily="34" charset="0"/>
                <a:ea typeface="+mj-ea"/>
              </a:rPr>
              <a:t>Inception</a:t>
            </a:r>
            <a:r>
              <a:rPr lang="zh-CN" altLang="en-US" spc="-1" dirty="0">
                <a:solidFill>
                  <a:srgbClr val="34393C"/>
                </a:solidFill>
                <a:latin typeface="Gill Sans MT" panose="020B0502020104020203" pitchFamily="34" charset="0"/>
                <a:ea typeface="+mj-ea"/>
              </a:rPr>
              <a:t>模块</a:t>
            </a:r>
            <a:endParaRPr lang="zh-CN" altLang="en-US" dirty="0">
              <a:solidFill>
                <a:srgbClr val="34393C"/>
              </a:solidFill>
              <a:latin typeface="Gill Sans MT" panose="020B0502020104020203" pitchFamily="34" charset="0"/>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Gill Sans MT" panose="020B0502020104020203" pitchFamily="34" charset="0"/>
                <a:ea typeface="+mj-ea"/>
              </a:rPr>
              <a:t>Inception</a:t>
            </a:r>
            <a:r>
              <a:rPr lang="zh-CN" altLang="en-US" dirty="0">
                <a:solidFill>
                  <a:srgbClr val="34393C"/>
                </a:solidFill>
                <a:latin typeface="Gill Sans MT" panose="020B0502020104020203" pitchFamily="34" charset="0"/>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718676"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Atlas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15610</TotalTime>
  <Words>637</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13</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Futura Medium</vt:lpstr>
      <vt:lpstr>Gill Sans MT</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1654</cp:revision>
  <dcterms:created xsi:type="dcterms:W3CDTF">2015-01-14T10:38:57Z</dcterms:created>
  <dcterms:modified xsi:type="dcterms:W3CDTF">2023-07-10T11:18:59Z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